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2" r:id="rId2"/>
    <p:sldId id="329" r:id="rId3"/>
    <p:sldId id="330" r:id="rId4"/>
    <p:sldId id="331" r:id="rId5"/>
    <p:sldId id="332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7" r:id="rId15"/>
    <p:sldId id="342" r:id="rId16"/>
    <p:sldId id="343" r:id="rId17"/>
    <p:sldId id="344" r:id="rId18"/>
    <p:sldId id="345" r:id="rId19"/>
    <p:sldId id="346" r:id="rId20"/>
    <p:sldId id="309" r:id="rId21"/>
    <p:sldId id="311" r:id="rId22"/>
    <p:sldId id="312" r:id="rId23"/>
    <p:sldId id="320" r:id="rId24"/>
    <p:sldId id="313" r:id="rId25"/>
    <p:sldId id="321" r:id="rId26"/>
    <p:sldId id="271" r:id="rId27"/>
    <p:sldId id="281" r:id="rId28"/>
    <p:sldId id="316" r:id="rId29"/>
    <p:sldId id="317" r:id="rId30"/>
    <p:sldId id="319" r:id="rId31"/>
    <p:sldId id="326" r:id="rId32"/>
    <p:sldId id="327" r:id="rId33"/>
    <p:sldId id="328" r:id="rId34"/>
    <p:sldId id="323" r:id="rId35"/>
    <p:sldId id="324" r:id="rId36"/>
    <p:sldId id="325" r:id="rId37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1" autoAdjust="0"/>
    <p:restoredTop sz="95588" autoAdjust="0"/>
  </p:normalViewPr>
  <p:slideViewPr>
    <p:cSldViewPr snapToGrid="0" snapToObjects="1" showGuides="1">
      <p:cViewPr>
        <p:scale>
          <a:sx n="104" d="100"/>
          <a:sy n="104" d="100"/>
        </p:scale>
        <p:origin x="1024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/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/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/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/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/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PORTADA EMPRESAR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11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drag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26/01/2020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0601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r>
              <a:rPr lang="en-US" dirty="0" err="1"/>
              <a:t>Segmentación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cerebro</a:t>
            </a:r>
            <a:endParaRPr lang="en-US" dirty="0"/>
          </a:p>
          <a:p>
            <a:pPr lvl="1"/>
            <a:r>
              <a:rPr lang="en-US" dirty="0" err="1"/>
              <a:t>Algortimo</a:t>
            </a:r>
            <a:r>
              <a:rPr lang="en-US" dirty="0"/>
              <a:t> McStrip</a:t>
            </a:r>
          </a:p>
          <a:p>
            <a:pPr lvl="2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intensidades</a:t>
            </a:r>
            <a:r>
              <a:rPr lang="en-US" dirty="0"/>
              <a:t> y </a:t>
            </a:r>
            <a:r>
              <a:rPr lang="en-US" dirty="0" err="1"/>
              <a:t>bordes</a:t>
            </a:r>
            <a:endParaRPr lang="en-US" dirty="0"/>
          </a:p>
          <a:p>
            <a:pPr lvl="2"/>
            <a:r>
              <a:rPr lang="en-US" dirty="0" err="1"/>
              <a:t>Máscaras</a:t>
            </a:r>
            <a:r>
              <a:rPr lang="en-US" dirty="0"/>
              <a:t> de 3 </a:t>
            </a:r>
            <a:r>
              <a:rPr lang="en-US" dirty="0" err="1"/>
              <a:t>niveles</a:t>
            </a:r>
            <a:endParaRPr lang="en-US" dirty="0"/>
          </a:p>
          <a:p>
            <a:pPr lvl="2"/>
            <a:r>
              <a:rPr lang="en-US" dirty="0" err="1"/>
              <a:t>Combinación</a:t>
            </a:r>
            <a:r>
              <a:rPr lang="en-US" dirty="0"/>
              <a:t> de las </a:t>
            </a:r>
            <a:r>
              <a:rPr lang="en-US" dirty="0" err="1"/>
              <a:t>máscaras</a:t>
            </a:r>
            <a:endParaRPr lang="en-US" dirty="0"/>
          </a:p>
          <a:p>
            <a:pPr lvl="3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votos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</a:t>
            </a:r>
            <a:r>
              <a:rPr lang="en-US" sz="1200" baseline="30000" dirty="0"/>
              <a:t>[1]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s-ES_tradnl" dirty="0"/>
              <a:t>Finalizar con la segmentación del tumor</a:t>
            </a:r>
          </a:p>
          <a:p>
            <a:pPr lvl="1"/>
            <a:r>
              <a:rPr lang="es-ES_tradnl" dirty="0"/>
              <a:t>Añadir una evaluación de este proceso</a:t>
            </a:r>
          </a:p>
          <a:p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/>
            <a:r>
              <a:rPr lang="es-ES_tradnl" dirty="0"/>
              <a:t>Hasta el momento implementaciones para T1</a:t>
            </a:r>
          </a:p>
          <a:p>
            <a:pPr lvl="1"/>
            <a:r>
              <a:rPr lang="es-ES_tradnl" dirty="0"/>
              <a:t>Extensión a T2 y FLAIR</a:t>
            </a:r>
          </a:p>
          <a:p>
            <a:r>
              <a:rPr lang="es-ES_tradnl" dirty="0"/>
              <a:t>Extracción de características del tumor</a:t>
            </a:r>
          </a:p>
          <a:p>
            <a:r>
              <a:rPr lang="es-ES_tradnl" dirty="0"/>
              <a:t>Desarrollo y validación del sistema inteligente</a:t>
            </a:r>
          </a:p>
          <a:p>
            <a:r>
              <a:rPr lang="es-ES_tradnl" dirty="0"/>
              <a:t>Análisis estático del código</a:t>
            </a:r>
          </a:p>
          <a:p>
            <a:pPr lvl="1"/>
            <a:r>
              <a:rPr lang="es-ES_tradnl" dirty="0"/>
              <a:t>Buenas prácticas</a:t>
            </a:r>
          </a:p>
          <a:p>
            <a:pPr lvl="1"/>
            <a:r>
              <a:rPr lang="es-ES_tradnl" dirty="0"/>
              <a:t>Detección de bugs</a:t>
            </a:r>
          </a:p>
          <a:p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seccion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subseccion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Subtitulo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06C-2193-1D48-8488-FB937C7EDD7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Titulo 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Lorem</a:t>
            </a:r>
            <a:r>
              <a:rPr lang="es-ES_tradnl" dirty="0"/>
              <a:t> </a:t>
            </a:r>
            <a:r>
              <a:rPr lang="es-ES_tradnl" dirty="0" err="1"/>
              <a:t>Ipsum</a:t>
            </a:r>
            <a:r>
              <a:rPr lang="es-ES_tradnl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</a:t>
            </a:r>
            <a:r>
              <a:rPr lang="en-US" dirty="0" err="1"/>
              <a:t>IpsumLorem</a:t>
            </a:r>
            <a:r>
              <a:rPr lang="en-US" dirty="0"/>
              <a:t> ipsum.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http://www.Mondragon.edu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Where does it come from?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Bonorum</a:t>
            </a:r>
            <a:r>
              <a:rPr lang="en-US" dirty="0"/>
              <a:t> et </a:t>
            </a:r>
            <a:r>
              <a:rPr lang="en-US" dirty="0" err="1"/>
              <a:t>Malorum</a:t>
            </a:r>
            <a:r>
              <a:rPr lang="en-US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dirty="0" err="1"/>
              <a:t>amet</a:t>
            </a:r>
            <a:r>
              <a:rPr lang="en-US" dirty="0"/>
              <a:t>..", comes from a line in section 1.10.32.Lorem ipsum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2E6B-C9E1-344F-A8D2-A6916349F0EE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b="1" dirty="0" err="1"/>
              <a:t>What</a:t>
            </a:r>
            <a:r>
              <a:rPr lang="es-ES_tradnl" sz="1400" b="1" dirty="0"/>
              <a:t> </a:t>
            </a:r>
            <a:r>
              <a:rPr lang="es-ES_tradnl" sz="1400" b="1" dirty="0" err="1"/>
              <a:t>is</a:t>
            </a:r>
            <a:r>
              <a:rPr lang="es-ES_tradnl" sz="1400" b="1" dirty="0"/>
              <a:t> </a:t>
            </a:r>
            <a:r>
              <a:rPr lang="es-ES_tradnl" sz="1400" b="1" dirty="0" err="1"/>
              <a:t>Lorem</a:t>
            </a:r>
            <a:r>
              <a:rPr lang="es-ES_tradnl" sz="1400" b="1" dirty="0"/>
              <a:t> </a:t>
            </a:r>
            <a:r>
              <a:rPr lang="es-ES_tradnl" sz="1400" b="1" dirty="0" err="1"/>
              <a:t>Ipsum</a:t>
            </a:r>
            <a:r>
              <a:rPr lang="es-ES_tradnl" sz="1400" b="1" dirty="0"/>
              <a:t>?</a:t>
            </a:r>
          </a:p>
          <a:p>
            <a:pPr marL="0" indent="0">
              <a:buNone/>
            </a:pPr>
            <a:r>
              <a:rPr lang="en-US" sz="14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400" dirty="0" err="1"/>
              <a:t>popularised</a:t>
            </a:r>
            <a:r>
              <a:rPr lang="en-US" sz="1400" dirty="0"/>
              <a:t> in the 1960s with the release of </a:t>
            </a:r>
            <a:r>
              <a:rPr lang="en-US" sz="1400" dirty="0" err="1"/>
              <a:t>Letraset</a:t>
            </a:r>
            <a:r>
              <a:rPr lang="en-US" sz="1400" dirty="0"/>
              <a:t> sheets containing Lorem Ipsum passages, and more recently with desktop publishing software like Aldus PageMaker including versions of Lorem </a:t>
            </a:r>
            <a:r>
              <a:rPr lang="en-US" sz="1400" dirty="0" err="1"/>
              <a:t>IpsumLorem</a:t>
            </a:r>
            <a:r>
              <a:rPr lang="en-US" sz="1400" dirty="0"/>
              <a:t> ipsum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Where does it come from?</a:t>
            </a:r>
          </a:p>
          <a:p>
            <a:pPr marL="0" indent="0">
              <a:buNone/>
            </a:pPr>
            <a:r>
              <a:rPr lang="en-US" sz="1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1400" dirty="0" err="1"/>
              <a:t>consectetur</a:t>
            </a:r>
            <a:r>
              <a:rPr lang="en-US" sz="1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Bonorum</a:t>
            </a:r>
            <a:r>
              <a:rPr lang="en-US" sz="1400" dirty="0"/>
              <a:t> et </a:t>
            </a:r>
            <a:r>
              <a:rPr lang="en-US" sz="1400" dirty="0" err="1"/>
              <a:t>Malorum</a:t>
            </a:r>
            <a:r>
              <a:rPr lang="en-US" sz="1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1400" dirty="0" err="1"/>
              <a:t>amet</a:t>
            </a:r>
            <a:r>
              <a:rPr lang="en-US" sz="1400" dirty="0"/>
              <a:t>..", comes from a line in section 1.10.32.Lorem ipsum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05D6-B409-BD46-B34A-E4152CD989E6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“Richard McClintock, a Latin professor at Hampden-Sydney College in Virginia, looked up one of the more obscure Latin words, consectetur, from a Lorem Ipsum passage, and going through the cites of the word in classical literature, discovered the undoubtable source”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7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1B-A742-3244-8902-919C88E450D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“Richard McClintock, a Latin professor at Hampden-Sydney College in Virginia, looked up one of the more obscure Latin words, </a:t>
            </a:r>
            <a:r>
              <a:rPr lang="en-US" b="1" dirty="0" err="1"/>
              <a:t>consectetur</a:t>
            </a:r>
            <a:r>
              <a:rPr lang="en-US" b="1" dirty="0"/>
              <a:t>, from a Lorem Ipsum passage, and going through the cites of the word in classical literature, discovered the undoubtable source”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A</a:t>
            </a:r>
          </a:p>
          <a:p>
            <a:r>
              <a:rPr lang="es-ES_tradnl" dirty="0"/>
              <a:t>Tecnología de Plásticos y </a:t>
            </a:r>
            <a:r>
              <a:rPr lang="es-ES_tradnl" dirty="0" err="1"/>
              <a:t>Composites</a:t>
            </a:r>
            <a:endParaRPr lang="es-ES_tradnl" dirty="0"/>
          </a:p>
          <a:p>
            <a:r>
              <a:rPr lang="es-ES_tradnl" dirty="0"/>
              <a:t>Procesos Avanzados de Conformación de Materiales </a:t>
            </a:r>
          </a:p>
          <a:p>
            <a:r>
              <a:rPr lang="es-ES_tradnl" dirty="0"/>
              <a:t>Mecánica de Fluidos </a:t>
            </a:r>
          </a:p>
          <a:p>
            <a:r>
              <a:rPr lang="es-ES_tradnl" dirty="0"/>
              <a:t>Modelado, diseño y control de máquinas eléctricas </a:t>
            </a:r>
          </a:p>
          <a:p>
            <a:r>
              <a:rPr lang="es-ES_tradnl" dirty="0"/>
              <a:t>Sistemas embebidos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B</a:t>
            </a:r>
          </a:p>
          <a:p>
            <a:r>
              <a:rPr lang="es-ES_tradnl" dirty="0"/>
              <a:t>Diseño y mecánica estructural </a:t>
            </a:r>
          </a:p>
          <a:p>
            <a:r>
              <a:rPr lang="es-ES_tradnl" dirty="0"/>
              <a:t>Mecanizado de Alto Rendimiento </a:t>
            </a:r>
          </a:p>
          <a:p>
            <a:r>
              <a:rPr lang="es-ES_tradnl" dirty="0"/>
              <a:t>Sistemas electrónicos de potencia aplicados al control de la energía eléctrica </a:t>
            </a:r>
          </a:p>
          <a:p>
            <a:r>
              <a:rPr lang="es-ES_tradnl" dirty="0"/>
              <a:t>Sistemas Inteligentes para Sistemas Industriales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Grupos Excelentes GV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8589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B38F-65E1-5147-AFEF-A6995D2A19C0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336569"/>
            <a:ext cx="7664693" cy="428157"/>
          </a:xfrm>
        </p:spPr>
        <p:txBody>
          <a:bodyPr/>
          <a:lstStyle/>
          <a:p>
            <a:r>
              <a:rPr lang="en-US" sz="2400" dirty="0"/>
              <a:t>Collaborative research and knowledge transfer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658506" y="1338266"/>
            <a:ext cx="5826990" cy="4909548"/>
            <a:chOff x="3771353" y="1376951"/>
            <a:chExt cx="6326833" cy="525008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64" name="Imagen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5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endParaRPr lang="en-US"/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2"/>
            <a:r>
              <a:rPr lang="en-US"/>
              <a:t>Bla bla bla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Marcador de posición de imagen 5" descr="s9cc2skysjm-green-chameleon.jpg">
            <a:extLst>
              <a:ext uri="{FF2B5EF4-FFF2-40B4-BE49-F238E27FC236}">
                <a16:creationId xmlns:a16="http://schemas.microsoft.com/office/drawing/2014/main" id="{3D7DF7E2-11C5-9D4C-B42A-6F7C79F941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r="18259"/>
          <a:stretch>
            <a:fillRect/>
          </a:stretch>
        </p:blipFill>
        <p:spPr>
          <a:xfrm>
            <a:off x="4559377" y="1364829"/>
            <a:ext cx="3986212" cy="418618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10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04378" y="1111780"/>
            <a:ext cx="5826990" cy="4909548"/>
            <a:chOff x="3771353" y="1376951"/>
            <a:chExt cx="6326833" cy="52500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1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b="1" dirty="0"/>
              <a:t>John Smith</a:t>
            </a:r>
          </a:p>
          <a:p>
            <a:pPr lvl="0"/>
            <a:r>
              <a:rPr lang="es-ES" dirty="0" err="1"/>
              <a:t>email@email.com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8" y="986649"/>
            <a:ext cx="2184872" cy="21622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37" y="986649"/>
            <a:ext cx="2184872" cy="21622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48451" y="981114"/>
            <a:ext cx="2190465" cy="2167766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4" y="1000159"/>
            <a:ext cx="1724279" cy="1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0" y="1348661"/>
            <a:ext cx="1811075" cy="1655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" y="1367651"/>
            <a:ext cx="1713191" cy="1231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5" y="1343720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2" y="1392298"/>
            <a:ext cx="1870313" cy="171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3" y="1391514"/>
            <a:ext cx="1909372" cy="171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5" y="1391514"/>
            <a:ext cx="1748748" cy="1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xcvxcvx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2594362"/>
            <a:ext cx="1611182" cy="1620000"/>
          </a:xfrm>
          <a:prstGeom prst="rect">
            <a:avLst/>
          </a:prstGeom>
        </p:spPr>
      </p:pic>
      <p:pic>
        <p:nvPicPr>
          <p:cNvPr id="17" name="Imagen 16" descr="xcvxcvxc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4672627"/>
            <a:ext cx="1611182" cy="1620000"/>
          </a:xfrm>
          <a:prstGeom prst="rect">
            <a:avLst/>
          </a:prstGeom>
        </p:spPr>
      </p:pic>
      <p:pic>
        <p:nvPicPr>
          <p:cNvPr id="20" name="Imagen 19" descr="vcvcxvx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577294"/>
            <a:ext cx="1611182" cy="1620000"/>
          </a:xfrm>
          <a:prstGeom prst="rect">
            <a:avLst/>
          </a:prstGeom>
        </p:spPr>
      </p:pic>
      <p:pic>
        <p:nvPicPr>
          <p:cNvPr id="22" name="Imagen 21" descr="sdasdasdaaa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577294"/>
            <a:ext cx="1611182" cy="1620000"/>
          </a:xfrm>
          <a:prstGeom prst="rect">
            <a:avLst/>
          </a:prstGeom>
        </p:spPr>
      </p:pic>
      <p:pic>
        <p:nvPicPr>
          <p:cNvPr id="37" name="Imagen 36" descr="asda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554611"/>
            <a:ext cx="1611182" cy="1620000"/>
          </a:xfrm>
          <a:prstGeom prst="rect">
            <a:avLst/>
          </a:prstGeom>
        </p:spPr>
      </p:pic>
      <p:pic>
        <p:nvPicPr>
          <p:cNvPr id="40" name="Imagen 39" descr="aassssss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2558267"/>
            <a:ext cx="1611182" cy="1620000"/>
          </a:xfrm>
          <a:prstGeom prst="rect">
            <a:avLst/>
          </a:prstGeom>
        </p:spPr>
      </p:pic>
      <p:pic>
        <p:nvPicPr>
          <p:cNvPr id="41" name="Imagen 40" descr="aas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7" y="4672627"/>
            <a:ext cx="1611182" cy="1620000"/>
          </a:xfrm>
          <a:prstGeom prst="rect">
            <a:avLst/>
          </a:prstGeom>
        </p:spPr>
      </p:pic>
      <p:pic>
        <p:nvPicPr>
          <p:cNvPr id="42" name="Imagen 41" descr="a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4" y="4586000"/>
            <a:ext cx="1611182" cy="16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2594362"/>
            <a:ext cx="1703316" cy="1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6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vsdvsd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4968173"/>
            <a:ext cx="492265" cy="1188000"/>
          </a:xfrm>
          <a:prstGeom prst="rect">
            <a:avLst/>
          </a:prstGeom>
        </p:spPr>
      </p:pic>
      <p:pic>
        <p:nvPicPr>
          <p:cNvPr id="23" name="Imagen 22" descr="s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2923992"/>
            <a:ext cx="492265" cy="1188000"/>
          </a:xfrm>
          <a:prstGeom prst="rect">
            <a:avLst/>
          </a:prstGeom>
        </p:spPr>
      </p:pic>
      <p:pic>
        <p:nvPicPr>
          <p:cNvPr id="24" name="Imagen 23" descr="ds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879810"/>
            <a:ext cx="492265" cy="1188000"/>
          </a:xfrm>
          <a:prstGeom prst="rect">
            <a:avLst/>
          </a:prstGeom>
        </p:spPr>
      </p:pic>
      <p:pic>
        <p:nvPicPr>
          <p:cNvPr id="28" name="Imagen 27" descr="asda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2983188"/>
            <a:ext cx="492265" cy="1188000"/>
          </a:xfrm>
          <a:prstGeom prst="rect">
            <a:avLst/>
          </a:prstGeom>
        </p:spPr>
      </p:pic>
      <p:pic>
        <p:nvPicPr>
          <p:cNvPr id="29" name="Imagen 28" descr="asd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2" y="879810"/>
            <a:ext cx="492265" cy="1188000"/>
          </a:xfrm>
          <a:prstGeom prst="rect">
            <a:avLst/>
          </a:prstGeom>
        </p:spPr>
      </p:pic>
      <p:pic>
        <p:nvPicPr>
          <p:cNvPr id="33" name="Imagen 32" descr="fef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879810"/>
            <a:ext cx="492265" cy="1188000"/>
          </a:xfrm>
          <a:prstGeom prst="rect">
            <a:avLst/>
          </a:prstGeom>
        </p:spPr>
      </p:pic>
      <p:pic>
        <p:nvPicPr>
          <p:cNvPr id="34" name="Imagen 33" descr="asdddd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4968173"/>
            <a:ext cx="492265" cy="1188000"/>
          </a:xfrm>
          <a:prstGeom prst="rect">
            <a:avLst/>
          </a:prstGeom>
        </p:spPr>
      </p:pic>
      <p:pic>
        <p:nvPicPr>
          <p:cNvPr id="35" name="Imagen 34" descr="as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2" y="4964847"/>
            <a:ext cx="492265" cy="118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4" y="2923992"/>
            <a:ext cx="492266" cy="11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adas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2984352"/>
            <a:ext cx="1080000" cy="1080000"/>
          </a:xfrm>
          <a:prstGeom prst="rect">
            <a:avLst/>
          </a:prstGeom>
        </p:spPr>
      </p:pic>
      <p:pic>
        <p:nvPicPr>
          <p:cNvPr id="30" name="Imagen 29" descr="asdasdd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826779"/>
            <a:ext cx="1080000" cy="1080000"/>
          </a:xfrm>
          <a:prstGeom prst="rect">
            <a:avLst/>
          </a:prstGeom>
        </p:spPr>
      </p:pic>
      <p:pic>
        <p:nvPicPr>
          <p:cNvPr id="32" name="Imagen 31" descr="dvbbs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5049853"/>
            <a:ext cx="1080000" cy="1080000"/>
          </a:xfrm>
          <a:prstGeom prst="rect">
            <a:avLst/>
          </a:prstGeom>
        </p:spPr>
      </p:pic>
      <p:pic>
        <p:nvPicPr>
          <p:cNvPr id="33" name="Imagen 32" descr="asdasdasdd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3096144"/>
            <a:ext cx="1080000" cy="1080000"/>
          </a:xfrm>
          <a:prstGeom prst="rect">
            <a:avLst/>
          </a:prstGeom>
        </p:spPr>
      </p:pic>
      <p:pic>
        <p:nvPicPr>
          <p:cNvPr id="34" name="Imagen 33" descr="adsd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5018552"/>
            <a:ext cx="1080000" cy="1080000"/>
          </a:xfrm>
          <a:prstGeom prst="rect">
            <a:avLst/>
          </a:prstGeom>
        </p:spPr>
      </p:pic>
      <p:pic>
        <p:nvPicPr>
          <p:cNvPr id="35" name="Imagen 34" descr="vsdv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4" y="826779"/>
            <a:ext cx="1080000" cy="1080000"/>
          </a:xfrm>
          <a:prstGeom prst="rect">
            <a:avLst/>
          </a:prstGeom>
        </p:spPr>
      </p:pic>
      <p:pic>
        <p:nvPicPr>
          <p:cNvPr id="36" name="Imagen 35" descr="asdas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46" y="826779"/>
            <a:ext cx="1080000" cy="1080000"/>
          </a:xfrm>
          <a:prstGeom prst="rect">
            <a:avLst/>
          </a:prstGeom>
        </p:spPr>
      </p:pic>
      <p:pic>
        <p:nvPicPr>
          <p:cNvPr id="43" name="Imagen 42" descr="asdasdddd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9" y="5035945"/>
            <a:ext cx="1045214" cy="1045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30" y="2888700"/>
            <a:ext cx="1297232" cy="1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140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350770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1787</Words>
  <Application>Microsoft Macintosh PowerPoint</Application>
  <PresentationFormat>On-screen Show (4:3)</PresentationFormat>
  <Paragraphs>398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  <vt:lpstr>Título de seccion</vt:lpstr>
      <vt:lpstr>Título subseccion</vt:lpstr>
      <vt:lpstr>Titulo trasparencia</vt:lpstr>
      <vt:lpstr>Titulo trasparencia</vt:lpstr>
      <vt:lpstr>Destacados (uso limitado)</vt:lpstr>
      <vt:lpstr>Destacados (uso limitado)</vt:lpstr>
      <vt:lpstr>Grupos Excelentes GV</vt:lpstr>
      <vt:lpstr>Collaborative research and knowledge transfer</vt:lpstr>
      <vt:lpstr>Titulo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190</cp:revision>
  <cp:lastPrinted>2018-07-13T13:37:53Z</cp:lastPrinted>
  <dcterms:created xsi:type="dcterms:W3CDTF">2017-11-28T21:27:45Z</dcterms:created>
  <dcterms:modified xsi:type="dcterms:W3CDTF">2021-01-24T19:43:26Z</dcterms:modified>
</cp:coreProperties>
</file>